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1" r:id="rId18"/>
  </p:sldIdLst>
  <p:sldSz cx="12192000" cy="6858000"/>
  <p:notesSz cx="6858000" cy="9144000"/>
  <p:embeddedFontLst>
    <p:embeddedFont>
      <p:font typeface="OPPOSans B" panose="02010600030101010101" charset="-122"/>
      <p:regular r:id="rId19"/>
    </p:embeddedFont>
    <p:embeddedFont>
      <p:font typeface="OPPOSans H" panose="02010600030101010101" charset="-122"/>
      <p:regular r:id="rId20"/>
    </p:embeddedFont>
    <p:embeddedFont>
      <p:font typeface="OPPOSans L" panose="02010600030101010101" charset="-122"/>
      <p:regular r:id="rId21"/>
    </p:embeddedFont>
    <p:embeddedFont>
      <p:font typeface="OPPOSans R" panose="02010600030101010101" charset="-122"/>
      <p:regular r:id="rId22"/>
    </p:embeddedFont>
    <p:embeddedFont>
      <p:font typeface="Source Han Sans" panose="02010600030101010101" charset="-122"/>
      <p:regular r:id="rId23"/>
    </p:embeddedFont>
    <p:embeddedFont>
      <p:font typeface="Source Han Sans CN Bold" panose="02010600030101010101" charset="-122"/>
      <p:regular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9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96900" y="2320409"/>
            <a:ext cx="6407868" cy="20110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gradFill>
                  <a:gsLst>
                    <a:gs pos="1300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护网行动（HW）人员分级与职责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695323" y="4391593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695323" y="5118162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1514869" y="1431661"/>
            <a:ext cx="3014689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1019745" y="1567216"/>
            <a:ext cx="3262872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6610093" y="1788542"/>
            <a:ext cx="11198" cy="1780777"/>
          </a:xfrm>
          <a:prstGeom prst="line">
            <a:avLst/>
          </a:prstGeom>
          <a:noFill/>
          <a:ln w="9525" cap="sq">
            <a:solidFill>
              <a:schemeClr val="tx2"/>
            </a:solidFill>
            <a:miter/>
          </a:ln>
        </p:spPr>
      </p:cxnSp>
      <p:cxnSp>
        <p:nvCxnSpPr>
          <p:cNvPr id="4" name="标题 1"/>
          <p:cNvCxnSpPr/>
          <p:nvPr/>
        </p:nvCxnSpPr>
        <p:spPr>
          <a:xfrm>
            <a:off x="952498" y="1788543"/>
            <a:ext cx="0" cy="3425172"/>
          </a:xfrm>
          <a:prstGeom prst="line">
            <a:avLst/>
          </a:prstGeom>
          <a:noFill/>
          <a:ln w="9525" cap="sq">
            <a:solidFill>
              <a:schemeClr val="tx2"/>
            </a:solidFill>
            <a:miter/>
          </a:ln>
        </p:spPr>
      </p:cxnSp>
      <p:sp>
        <p:nvSpPr>
          <p:cNvPr id="5" name="标题 1"/>
          <p:cNvSpPr txBox="1"/>
          <p:nvPr/>
        </p:nvSpPr>
        <p:spPr>
          <a:xfrm>
            <a:off x="631493" y="2927309"/>
            <a:ext cx="642010" cy="64201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31493" y="1146533"/>
            <a:ext cx="642010" cy="64201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1493" y="4571705"/>
            <a:ext cx="642010" cy="64201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73482" y="1288496"/>
            <a:ext cx="358032" cy="35808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68862" y="3075233"/>
            <a:ext cx="367272" cy="346162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88690" y="4734187"/>
            <a:ext cx="327616" cy="317047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410872" y="1560479"/>
            <a:ext cx="4617035" cy="1186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根据演练目标和系统特点，制定全面的防御策略，涵盖技术、管理等多方面。
制定应急预案，明确应急响应流程和责任分工，确保快速响应。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410871" y="1227740"/>
            <a:ext cx="4617035" cy="261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整体防御策略制定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410872" y="4928055"/>
            <a:ext cx="4617035" cy="1186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评估现有安全架构，发现架构层面的安全问题，如网络分段不足。
提出优化方案，提升系统整体防护能力，确保架构的合理性和安全性。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410871" y="4595316"/>
            <a:ext cx="4617035" cy="261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安全架构优化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410872" y="3226890"/>
            <a:ext cx="4617035" cy="1186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深入分析复杂安全事件，识别高级持续性威胁（APT）和新型攻击手法。
结合威胁情报，预测潜在威胁，提前采取防范措施，降低安全风险。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410871" y="2894151"/>
            <a:ext cx="4617035" cy="261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高级威胁分析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0" y="6670040"/>
            <a:ext cx="12192000" cy="187960"/>
          </a:xfrm>
          <a:custGeom>
            <a:avLst/>
            <a:gdLst>
              <a:gd name="connsiteX0" fmla="*/ 0 w 12192000"/>
              <a:gd name="connsiteY0" fmla="*/ 0 h 276447"/>
              <a:gd name="connsiteX1" fmla="*/ 12192000 w 12192000"/>
              <a:gd name="connsiteY1" fmla="*/ 0 h 276447"/>
              <a:gd name="connsiteX2" fmla="*/ 12192000 w 12192000"/>
              <a:gd name="connsiteY2" fmla="*/ 276447 h 276447"/>
              <a:gd name="connsiteX3" fmla="*/ 0 w 12192000"/>
              <a:gd name="connsiteY3" fmla="*/ 276447 h 276447"/>
            </a:gdLst>
            <a:ahLst/>
            <a:cxnLst/>
            <a:rect l="l" t="t" r="r" b="b"/>
            <a:pathLst>
              <a:path w="12192000" h="276447">
                <a:moveTo>
                  <a:pt x="0" y="0"/>
                </a:moveTo>
                <a:lnTo>
                  <a:pt x="12192000" y="0"/>
                </a:lnTo>
                <a:lnTo>
                  <a:pt x="12192000" y="276447"/>
                </a:lnTo>
                <a:lnTo>
                  <a:pt x="0" y="27644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300286" y="2927309"/>
            <a:ext cx="642010" cy="64201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300286" y="1146533"/>
            <a:ext cx="642010" cy="64201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42275" y="1288496"/>
            <a:ext cx="358032" cy="35808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437655" y="3075233"/>
            <a:ext cx="367272" cy="346162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079665" y="1560479"/>
            <a:ext cx="4617035" cy="1186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负责团队的日常管理，合理分配任务，确保团队高效运作。
协调团队成员之间的沟通与协作，解决团队内部的矛盾和问题。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079664" y="1227740"/>
            <a:ext cx="4617035" cy="261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团队管理与协调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079665" y="3226890"/>
            <a:ext cx="4617035" cy="1186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与上级领导和其他部门沟通，汇报演练进展和结果，争取支持和资源。
参加行业会议，分享演练经验，提升团队在行业内的影响力。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079664" y="2894151"/>
            <a:ext cx="4617035" cy="261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对外沟通与汇报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防守方（蓝队）高级人员职责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5400000">
            <a:off x="4927488" y="-3337448"/>
            <a:ext cx="99060" cy="86332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34860" b="34860"/>
          <a:stretch>
            <a:fillRect/>
          </a:stretch>
        </p:blipFill>
        <p:spPr>
          <a:xfrm>
            <a:off x="0" y="4788976"/>
            <a:ext cx="12192000" cy="2069024"/>
          </a:xfrm>
          <a:custGeom>
            <a:avLst/>
            <a:gdLst/>
            <a:ahLst/>
            <a:cxnLst/>
            <a:rect l="l" t="t" r="r" b="b"/>
            <a:pathLst>
              <a:path w="12192000" h="2069024">
                <a:moveTo>
                  <a:pt x="0" y="0"/>
                </a:moveTo>
                <a:lnTo>
                  <a:pt x="12192000" y="0"/>
                </a:lnTo>
                <a:lnTo>
                  <a:pt x="12192000" y="2069024"/>
                </a:lnTo>
                <a:lnTo>
                  <a:pt x="0" y="206902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4788976"/>
            <a:ext cx="12192000" cy="2069024"/>
          </a:xfrm>
          <a:prstGeom prst="rect">
            <a:avLst/>
          </a:prstGeom>
          <a:solidFill>
            <a:schemeClr val="tx1">
              <a:lumMod val="85000"/>
              <a:lumOff val="15000"/>
              <a:alpha val="8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954" y="1130300"/>
            <a:ext cx="800100" cy="800100"/>
          </a:xfrm>
          <a:prstGeom prst="ellipse">
            <a:avLst/>
          </a:prstGeom>
          <a:solidFill>
            <a:schemeClr val="accent1">
              <a:alpha val="1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14183" y="1276407"/>
            <a:ext cx="3432534" cy="2437073"/>
          </a:xfrm>
          <a:prstGeom prst="roundRect">
            <a:avLst>
              <a:gd name="adj" fmla="val 539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444500" sx="98000" sy="98000" algn="ctr" rotWithShape="0">
              <a:srgbClr val="000000">
                <a:alpha val="6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97171" y="1567330"/>
            <a:ext cx="2798086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高级攻击技术研究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97171" y="1892300"/>
            <a:ext cx="2798086" cy="172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研究新型攻击技术和手法，如零日漏洞利用、供应链攻击，保持技术领先。
关注行业动态和安全研究，及时掌握最新的攻击趋势和方法。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26992" y="1715384"/>
            <a:ext cx="45719" cy="180609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73651" y="1593464"/>
            <a:ext cx="152400" cy="1524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241854" y="1130300"/>
            <a:ext cx="800100" cy="800100"/>
          </a:xfrm>
          <a:prstGeom prst="ellipse">
            <a:avLst/>
          </a:prstGeom>
          <a:solidFill>
            <a:schemeClr val="accent2">
              <a:alpha val="1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386083" y="1276407"/>
            <a:ext cx="3432534" cy="2437073"/>
          </a:xfrm>
          <a:prstGeom prst="roundRect">
            <a:avLst>
              <a:gd name="adj" fmla="val 539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444500" sx="98000" sy="98000" algn="ctr" rotWithShape="0">
              <a:srgbClr val="000000">
                <a:alpha val="6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769071" y="1567330"/>
            <a:ext cx="2798086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攻击策略制定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769071" y="1892300"/>
            <a:ext cx="2798086" cy="172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根据目标系统特点，制定整体攻击策略，明确攻击目标和路径。
考虑攻击的隐蔽性和持久性，确保攻击能够在复杂环境下成功实施。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98892" y="1715384"/>
            <a:ext cx="45719" cy="180609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545551" y="1593464"/>
            <a:ext cx="152400" cy="15240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13753" y="1130300"/>
            <a:ext cx="800100" cy="800100"/>
          </a:xfrm>
          <a:prstGeom prst="ellipse">
            <a:avLst/>
          </a:prstGeom>
          <a:solidFill>
            <a:schemeClr val="accent1">
              <a:alpha val="1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157983" y="1276407"/>
            <a:ext cx="3432534" cy="2437073"/>
          </a:xfrm>
          <a:prstGeom prst="roundRect">
            <a:avLst>
              <a:gd name="adj" fmla="val 539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444500" sx="98000" sy="98000" algn="ctr" rotWithShape="0">
              <a:srgbClr val="000000">
                <a:alpha val="6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540971" y="1567330"/>
            <a:ext cx="2798086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复杂攻击实施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540971" y="1892300"/>
            <a:ext cx="2798086" cy="172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对目标系统进行复杂攻击测试，如绕过高级防护措施、攻击关键业务系统。
在攻击过程中灵活调整策略，应对目标系统的防御措施，确保攻击效果。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370791" y="1715384"/>
            <a:ext cx="45719" cy="180609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317450" y="1593464"/>
            <a:ext cx="152400" cy="1524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69954" y="3827780"/>
            <a:ext cx="800100" cy="800100"/>
          </a:xfrm>
          <a:prstGeom prst="ellipse">
            <a:avLst/>
          </a:prstGeom>
          <a:solidFill>
            <a:schemeClr val="accent1">
              <a:alpha val="1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14182" y="3973887"/>
            <a:ext cx="5352278" cy="2160213"/>
          </a:xfrm>
          <a:prstGeom prst="roundRect">
            <a:avLst>
              <a:gd name="adj" fmla="val 539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444500" sx="98000" sy="98000" algn="ctr" rotWithShape="0">
              <a:srgbClr val="000000">
                <a:alpha val="6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97170" y="4264810"/>
            <a:ext cx="4754093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团队管理与协调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997170" y="4589780"/>
            <a:ext cx="4754093" cy="1308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负责团队的日常管理，合理分配任务，确保团队成员充分发挥作用。
协调团队成员之间的沟通与协作，解决团队内部的技术和管理问题。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826992" y="4412865"/>
            <a:ext cx="45719" cy="160092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773651" y="4290944"/>
            <a:ext cx="152400" cy="1524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085894" y="3827780"/>
            <a:ext cx="809706" cy="800100"/>
          </a:xfrm>
          <a:prstGeom prst="ellipse">
            <a:avLst/>
          </a:prstGeom>
          <a:solidFill>
            <a:schemeClr val="accent2">
              <a:alpha val="1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6230122" y="3973887"/>
            <a:ext cx="5352278" cy="2160213"/>
          </a:xfrm>
          <a:prstGeom prst="roundRect">
            <a:avLst>
              <a:gd name="adj" fmla="val 539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444500" sx="98000" sy="98000" algn="ctr" rotWithShape="0">
              <a:srgbClr val="000000">
                <a:alpha val="6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6613110" y="4264810"/>
            <a:ext cx="4754093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对外沟通与汇报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6613110" y="4589780"/>
            <a:ext cx="4754093" cy="1308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与演练组织方和其他团队沟通，汇报攻击进展和结果，确保信息共享。
参加行业会议，分享攻击经验，提升团队在行业内的知名度和影响力。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6442932" y="4412865"/>
            <a:ext cx="45719" cy="160092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6389591" y="4290944"/>
            <a:ext cx="152400" cy="15240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攻击方（红队）高级人员职责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5400000">
            <a:off x="4927488" y="-3337448"/>
            <a:ext cx="99060" cy="86332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总结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10128994" y="5293265"/>
            <a:ext cx="2027340" cy="752472"/>
          </a:xfrm>
          <a:prstGeom prst="rect">
            <a:avLst/>
          </a:prstGeom>
          <a:solidFill>
            <a:schemeClr val="accent1">
              <a:lumMod val="20000"/>
              <a:lumOff val="80000"/>
              <a:alpha val="5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36000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765689" y="2065979"/>
            <a:ext cx="2027340" cy="752472"/>
          </a:xfrm>
          <a:prstGeom prst="rect">
            <a:avLst/>
          </a:prstGeom>
          <a:solidFill>
            <a:schemeClr val="accent1">
              <a:lumMod val="20000"/>
              <a:lumOff val="80000"/>
              <a:alpha val="5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36000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55678" t="991" r="6444" b="991"/>
          <a:stretch>
            <a:fillRect/>
          </a:stretch>
        </p:blipFill>
        <p:spPr>
          <a:xfrm>
            <a:off x="8173282" y="1125538"/>
            <a:ext cx="2984622" cy="5148262"/>
          </a:xfrm>
          <a:custGeom>
            <a:avLst/>
            <a:gdLst/>
            <a:ahLst/>
            <a:cxnLst/>
            <a:rect l="l" t="t" r="r" b="b"/>
            <a:pathLst>
              <a:path w="2984622" h="5148262">
                <a:moveTo>
                  <a:pt x="0" y="0"/>
                </a:moveTo>
                <a:lnTo>
                  <a:pt x="2984622" y="0"/>
                </a:lnTo>
                <a:lnTo>
                  <a:pt x="2984622" y="5148262"/>
                </a:lnTo>
                <a:lnTo>
                  <a:pt x="0" y="5148262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9353" t="25080" r="53872" b="24868"/>
          <a:stretch>
            <a:fillRect/>
          </a:stretch>
        </p:blipFill>
        <p:spPr>
          <a:xfrm>
            <a:off x="5779359" y="1978024"/>
            <a:ext cx="2109786" cy="2628901"/>
          </a:xfrm>
          <a:custGeom>
            <a:avLst/>
            <a:gdLst/>
            <a:ahLst/>
            <a:cxnLst/>
            <a:rect l="l" t="t" r="r" b="b"/>
            <a:pathLst>
              <a:path w="2109786" h="2628901">
                <a:moveTo>
                  <a:pt x="0" y="0"/>
                </a:moveTo>
                <a:lnTo>
                  <a:pt x="2109786" y="0"/>
                </a:lnTo>
                <a:lnTo>
                  <a:pt x="2109786" y="2628901"/>
                </a:lnTo>
                <a:lnTo>
                  <a:pt x="0" y="2628901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5400000">
            <a:off x="7157413" y="5026999"/>
            <a:ext cx="2027340" cy="75247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36000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17889" y="6013538"/>
            <a:ext cx="306387" cy="247432"/>
          </a:xfrm>
          <a:custGeom>
            <a:avLst/>
            <a:gdLst>
              <a:gd name="T0" fmla="*/ 159 w 160"/>
              <a:gd name="T1" fmla="*/ 66 h 128"/>
              <a:gd name="T2" fmla="*/ 98 w 160"/>
              <a:gd name="T3" fmla="*/ 127 h 128"/>
              <a:gd name="T4" fmla="*/ 96 w 160"/>
              <a:gd name="T5" fmla="*/ 128 h 128"/>
              <a:gd name="T6" fmla="*/ 94 w 160"/>
              <a:gd name="T7" fmla="*/ 127 h 128"/>
              <a:gd name="T8" fmla="*/ 94 w 160"/>
              <a:gd name="T9" fmla="*/ 124 h 128"/>
              <a:gd name="T10" fmla="*/ 152 w 160"/>
              <a:gd name="T11" fmla="*/ 66 h 128"/>
              <a:gd name="T12" fmla="*/ 2 w 160"/>
              <a:gd name="T13" fmla="*/ 66 h 128"/>
              <a:gd name="T14" fmla="*/ 0 w 160"/>
              <a:gd name="T15" fmla="*/ 64 h 128"/>
              <a:gd name="T16" fmla="*/ 2 w 160"/>
              <a:gd name="T17" fmla="*/ 61 h 128"/>
              <a:gd name="T18" fmla="*/ 152 w 160"/>
              <a:gd name="T19" fmla="*/ 61 h 128"/>
              <a:gd name="T20" fmla="*/ 94 w 160"/>
              <a:gd name="T21" fmla="*/ 4 h 128"/>
              <a:gd name="T22" fmla="*/ 94 w 160"/>
              <a:gd name="T23" fmla="*/ 1 h 128"/>
              <a:gd name="T24" fmla="*/ 98 w 160"/>
              <a:gd name="T25" fmla="*/ 1 h 128"/>
              <a:gd name="T26" fmla="*/ 159 w 160"/>
              <a:gd name="T27" fmla="*/ 62 h 128"/>
              <a:gd name="T28" fmla="*/ 160 w 160"/>
              <a:gd name="T29" fmla="*/ 63 h 128"/>
              <a:gd name="T30" fmla="*/ 160 w 160"/>
              <a:gd name="T31" fmla="*/ 63 h 128"/>
              <a:gd name="T32" fmla="*/ 160 w 160"/>
              <a:gd name="T33" fmla="*/ 63 h 128"/>
              <a:gd name="T34" fmla="*/ 160 w 160"/>
              <a:gd name="T35" fmla="*/ 64 h 128"/>
              <a:gd name="T36" fmla="*/ 159 w 160"/>
              <a:gd name="T37" fmla="*/ 66 h 128"/>
            </a:gdLst>
            <a:ahLst/>
            <a:cxnLst/>
            <a:rect l="0" t="0" r="r" b="b"/>
            <a:pathLst>
              <a:path w="160" h="128">
                <a:moveTo>
                  <a:pt x="159" y="66"/>
                </a:moveTo>
                <a:cubicBezTo>
                  <a:pt x="98" y="127"/>
                  <a:pt x="98" y="127"/>
                  <a:pt x="98" y="127"/>
                </a:cubicBezTo>
                <a:cubicBezTo>
                  <a:pt x="97" y="128"/>
                  <a:pt x="97" y="128"/>
                  <a:pt x="96" y="128"/>
                </a:cubicBezTo>
                <a:cubicBezTo>
                  <a:pt x="95" y="128"/>
                  <a:pt x="95" y="128"/>
                  <a:pt x="94" y="127"/>
                </a:cubicBezTo>
                <a:cubicBezTo>
                  <a:pt x="93" y="126"/>
                  <a:pt x="93" y="125"/>
                  <a:pt x="94" y="124"/>
                </a:cubicBezTo>
                <a:cubicBezTo>
                  <a:pt x="152" y="66"/>
                  <a:pt x="152" y="66"/>
                  <a:pt x="15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3"/>
                  <a:pt x="1" y="61"/>
                  <a:pt x="2" y="61"/>
                </a:cubicBezTo>
                <a:cubicBezTo>
                  <a:pt x="152" y="61"/>
                  <a:pt x="152" y="61"/>
                  <a:pt x="152" y="61"/>
                </a:cubicBezTo>
                <a:cubicBezTo>
                  <a:pt x="94" y="4"/>
                  <a:pt x="94" y="4"/>
                  <a:pt x="94" y="4"/>
                </a:cubicBezTo>
                <a:cubicBezTo>
                  <a:pt x="93" y="3"/>
                  <a:pt x="93" y="2"/>
                  <a:pt x="94" y="1"/>
                </a:cubicBezTo>
                <a:cubicBezTo>
                  <a:pt x="95" y="0"/>
                  <a:pt x="97" y="0"/>
                  <a:pt x="98" y="1"/>
                </a:cubicBezTo>
                <a:cubicBezTo>
                  <a:pt x="159" y="62"/>
                  <a:pt x="159" y="62"/>
                  <a:pt x="159" y="62"/>
                </a:cubicBezTo>
                <a:cubicBezTo>
                  <a:pt x="159" y="62"/>
                  <a:pt x="160" y="62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4"/>
                  <a:pt x="160" y="64"/>
                  <a:pt x="160" y="64"/>
                </a:cubicBezTo>
                <a:cubicBezTo>
                  <a:pt x="160" y="65"/>
                  <a:pt x="160" y="65"/>
                  <a:pt x="159" y="66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1654629"/>
            <a:ext cx="4523862" cy="3640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负责基础性工作，积累实战经验，为后续发展打下坚实基础。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96908" y="5427842"/>
            <a:ext cx="70212" cy="7021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74527" y="5427842"/>
            <a:ext cx="70212" cy="7021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52146" y="5427842"/>
            <a:ext cx="70212" cy="7021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初级人员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>
            <a:off x="4927488" y="-3337448"/>
            <a:ext cx="99060" cy="86332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840190" y="2402732"/>
            <a:ext cx="5065375" cy="28836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独立完成复杂任务，起到承上启下的作用，提升团队整体能力。</a:t>
            </a:r>
            <a:endParaRPr kumimoji="1"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840190" y="2164752"/>
            <a:ext cx="385429" cy="88322"/>
            <a:chOff x="5840190" y="2164752"/>
            <a:chExt cx="385429" cy="88322"/>
          </a:xfrm>
        </p:grpSpPr>
        <p:sp>
          <p:nvSpPr>
            <p:cNvPr id="5" name="标题 1"/>
            <p:cNvSpPr txBox="1"/>
            <p:nvPr/>
          </p:nvSpPr>
          <p:spPr>
            <a:xfrm>
              <a:off x="6137297" y="2164752"/>
              <a:ext cx="88322" cy="883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5988744" y="2164752"/>
              <a:ext cx="88322" cy="883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5840190" y="2164752"/>
              <a:ext cx="88322" cy="883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8" name="标题 1"/>
          <p:cNvSpPr txBox="1"/>
          <p:nvPr/>
        </p:nvSpPr>
        <p:spPr>
          <a:xfrm rot="5400000">
            <a:off x="9736121" y="4445449"/>
            <a:ext cx="3377303" cy="3377304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ahLst/>
            <a:cxnLst/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1" y="3720352"/>
            <a:ext cx="1000312" cy="2104466"/>
          </a:xfrm>
          <a:prstGeom prst="roundRect">
            <a:avLst>
              <a:gd name="adj" fmla="val 6452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183529" y="1501589"/>
            <a:ext cx="1000312" cy="2104466"/>
          </a:xfrm>
          <a:prstGeom prst="roundRect">
            <a:avLst>
              <a:gd name="adj" fmla="val 6452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23577" r="23577"/>
          <a:stretch>
            <a:fillRect/>
          </a:stretch>
        </p:blipFill>
        <p:spPr>
          <a:xfrm>
            <a:off x="660401" y="1501589"/>
            <a:ext cx="3402106" cy="2104466"/>
          </a:xfrm>
          <a:custGeom>
            <a:avLst/>
            <a:gdLst/>
            <a:ahLst/>
            <a:cxnLst/>
            <a:rect l="l" t="t" r="r" b="b"/>
            <a:pathLst>
              <a:path w="3402106" h="2104466">
                <a:moveTo>
                  <a:pt x="135780" y="0"/>
                </a:moveTo>
                <a:lnTo>
                  <a:pt x="3266326" y="0"/>
                </a:lnTo>
                <a:cubicBezTo>
                  <a:pt x="3341315" y="0"/>
                  <a:pt x="3402106" y="60791"/>
                  <a:pt x="3402106" y="135780"/>
                </a:cubicBezTo>
                <a:lnTo>
                  <a:pt x="3402106" y="1968686"/>
                </a:lnTo>
                <a:cubicBezTo>
                  <a:pt x="3402106" y="2043675"/>
                  <a:pt x="3341315" y="2104466"/>
                  <a:pt x="3266326" y="2104466"/>
                </a:cubicBezTo>
                <a:lnTo>
                  <a:pt x="135780" y="2104466"/>
                </a:lnTo>
                <a:cubicBezTo>
                  <a:pt x="60791" y="2104466"/>
                  <a:pt x="0" y="2043675"/>
                  <a:pt x="0" y="1968686"/>
                </a:cubicBezTo>
                <a:lnTo>
                  <a:pt x="0" y="135780"/>
                </a:lnTo>
                <a:cubicBezTo>
                  <a:pt x="0" y="60791"/>
                  <a:pt x="60791" y="0"/>
                  <a:pt x="135780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alphaModFix/>
          </a:blip>
          <a:srcRect l="23577" r="23577"/>
          <a:stretch>
            <a:fillRect/>
          </a:stretch>
        </p:blipFill>
        <p:spPr>
          <a:xfrm>
            <a:off x="1781735" y="3720352"/>
            <a:ext cx="3402106" cy="2104466"/>
          </a:xfrm>
          <a:custGeom>
            <a:avLst/>
            <a:gdLst/>
            <a:ahLst/>
            <a:cxnLst/>
            <a:rect l="l" t="t" r="r" b="b"/>
            <a:pathLst>
              <a:path w="3402106" h="2104466">
                <a:moveTo>
                  <a:pt x="135780" y="0"/>
                </a:moveTo>
                <a:lnTo>
                  <a:pt x="3266326" y="0"/>
                </a:lnTo>
                <a:cubicBezTo>
                  <a:pt x="3341315" y="0"/>
                  <a:pt x="3402106" y="60791"/>
                  <a:pt x="3402106" y="135780"/>
                </a:cubicBezTo>
                <a:lnTo>
                  <a:pt x="3402106" y="1968686"/>
                </a:lnTo>
                <a:cubicBezTo>
                  <a:pt x="3402106" y="2043675"/>
                  <a:pt x="3341315" y="2104466"/>
                  <a:pt x="3266326" y="2104466"/>
                </a:cubicBezTo>
                <a:lnTo>
                  <a:pt x="135780" y="2104466"/>
                </a:lnTo>
                <a:cubicBezTo>
                  <a:pt x="60791" y="2104466"/>
                  <a:pt x="0" y="2043675"/>
                  <a:pt x="0" y="1968686"/>
                </a:cubicBezTo>
                <a:lnTo>
                  <a:pt x="0" y="135780"/>
                </a:lnTo>
                <a:cubicBezTo>
                  <a:pt x="0" y="60791"/>
                  <a:pt x="60791" y="0"/>
                  <a:pt x="13578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>
            <a:off x="4491398" y="2379492"/>
            <a:ext cx="384575" cy="348661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80415" y="4598254"/>
            <a:ext cx="360284" cy="34866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中级人员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>
            <a:off x="4927488" y="-3337448"/>
            <a:ext cx="99060" cy="86332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40000" y="2073104"/>
            <a:ext cx="7099300" cy="3118191"/>
          </a:xfrm>
          <a:prstGeom prst="roundRect">
            <a:avLst>
              <a:gd name="adj" fmla="val 8945"/>
            </a:avLst>
          </a:prstGeom>
          <a:solidFill>
            <a:schemeClr val="accent1"/>
          </a:solidFill>
          <a:ln w="1905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024210" y="2372151"/>
            <a:ext cx="421970" cy="38256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24210" y="2871509"/>
            <a:ext cx="6130880" cy="20911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制定整体策略，解决复杂问题，负责团队管理和对外沟通，引领团队发展。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高级人员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927488" y="-3337448"/>
            <a:ext cx="99060" cy="86332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4F571FE-9AE8-7617-AD88-52823B6E7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235" y="899665"/>
            <a:ext cx="6800850" cy="526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893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96900" y="2320409"/>
            <a:ext cx="6407868" cy="20110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gradFill>
                  <a:gsLst>
                    <a:gs pos="1300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695323" y="4391593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695323" y="5118162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1514869" y="1431661"/>
            <a:ext cx="3014689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1019745" y="1567216"/>
            <a:ext cx="3262872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350" y="-12700"/>
            <a:ext cx="121793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0"/>
            <a:ext cx="1071494" cy="699148"/>
          </a:xfrm>
          <a:custGeom>
            <a:avLst/>
            <a:gdLst>
              <a:gd name="connsiteX0" fmla="*/ 0 w 1071494"/>
              <a:gd name="connsiteY0" fmla="*/ 0 h 699148"/>
              <a:gd name="connsiteX1" fmla="*/ 0 w 1071494"/>
              <a:gd name="connsiteY1" fmla="*/ 699148 h 699148"/>
              <a:gd name="connsiteX2" fmla="*/ 1071495 w 1071494"/>
              <a:gd name="connsiteY2" fmla="*/ 0 h 699148"/>
            </a:gdLst>
            <a:ahLst/>
            <a:cxnLst/>
            <a:rect l="l" t="t" r="r" b="b"/>
            <a:pathLst>
              <a:path w="1071494" h="699148">
                <a:moveTo>
                  <a:pt x="0" y="0"/>
                </a:moveTo>
                <a:lnTo>
                  <a:pt x="0" y="699148"/>
                </a:lnTo>
                <a:lnTo>
                  <a:pt x="1071495" y="0"/>
                </a:lnTo>
                <a:close/>
              </a:path>
            </a:pathLst>
          </a:custGeom>
          <a:solidFill>
            <a:schemeClr val="accent1"/>
          </a:solidFill>
          <a:ln w="1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246300" y="2332387"/>
            <a:ext cx="2952146" cy="4525613"/>
          </a:xfrm>
          <a:custGeom>
            <a:avLst/>
            <a:gdLst>
              <a:gd name="connsiteX0" fmla="*/ 2952146 w 2952146"/>
              <a:gd name="connsiteY0" fmla="*/ 4525614 h 4525613"/>
              <a:gd name="connsiteX1" fmla="*/ 0 w 2952146"/>
              <a:gd name="connsiteY1" fmla="*/ 4525614 h 4525613"/>
              <a:gd name="connsiteX2" fmla="*/ 2952146 w 2952146"/>
              <a:gd name="connsiteY2" fmla="*/ 0 h 4525613"/>
            </a:gdLst>
            <a:ahLst/>
            <a:cxnLst/>
            <a:rect l="l" t="t" r="r" b="b"/>
            <a:pathLst>
              <a:path w="2952146" h="4525613">
                <a:moveTo>
                  <a:pt x="2952146" y="4525614"/>
                </a:moveTo>
                <a:lnTo>
                  <a:pt x="0" y="4525614"/>
                </a:lnTo>
                <a:lnTo>
                  <a:pt x="2952146" y="0"/>
                </a:lnTo>
                <a:close/>
              </a:path>
            </a:pathLst>
          </a:custGeom>
          <a:solidFill>
            <a:schemeClr val="accent1"/>
          </a:solidFill>
          <a:ln w="1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 flipH="1">
            <a:off x="2304184" y="2187718"/>
            <a:ext cx="4558651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>
            <a:off x="2370491" y="1715077"/>
            <a:ext cx="3073400" cy="2794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dist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CATALOGUE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304185" y="1130300"/>
            <a:ext cx="13462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175000" y="2831133"/>
            <a:ext cx="6223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73247" y="2846521"/>
            <a:ext cx="4774942" cy="734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初级人员职责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773247" y="3681056"/>
            <a:ext cx="4774942" cy="734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中级人员职责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175000" y="3665668"/>
            <a:ext cx="6223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773247" y="4515222"/>
            <a:ext cx="4774942" cy="734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高级人员职责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175000" y="4499834"/>
            <a:ext cx="6223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773247" y="5349389"/>
            <a:ext cx="4774942" cy="734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总结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175000" y="5334001"/>
            <a:ext cx="6223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04.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初级人员职责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028700"/>
            <a:ext cx="5276863" cy="1564081"/>
          </a:xfrm>
          <a:prstGeom prst="roundRect">
            <a:avLst>
              <a:gd name="adj" fmla="val 3148"/>
            </a:avLst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  <a:effectLst>
            <a:outerShdw dist="88900" dir="2340000" algn="ctr" rotWithShape="0">
              <a:schemeClr val="accent3">
                <a:alpha val="10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48249" y="1297314"/>
            <a:ext cx="1089988" cy="1089988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20880" y="1568331"/>
            <a:ext cx="3343320" cy="9513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实时监控网络安全设备告警信息，如防火墙、IDS/IPS、SIEM等，确保告警信息无遗漏。
对异常流量、登录行为等进行初步分析，及时上报可疑事件，为后续分析提供线索。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4973" r="14973"/>
          <a:stretch>
            <a:fillRect/>
          </a:stretch>
        </p:blipFill>
        <p:spPr>
          <a:xfrm>
            <a:off x="986072" y="1335137"/>
            <a:ext cx="1014342" cy="1014342"/>
          </a:xfrm>
          <a:custGeom>
            <a:avLst/>
            <a:gdLst/>
            <a:ahLst/>
            <a:cxnLst/>
            <a:rect l="l" t="t" r="r" b="b"/>
            <a:pathLst>
              <a:path w="1014342" h="1014342">
                <a:moveTo>
                  <a:pt x="507171" y="0"/>
                </a:moveTo>
                <a:cubicBezTo>
                  <a:pt x="787274" y="0"/>
                  <a:pt x="1014342" y="227068"/>
                  <a:pt x="1014342" y="507171"/>
                </a:cubicBezTo>
                <a:cubicBezTo>
                  <a:pt x="1014342" y="787274"/>
                  <a:pt x="787274" y="1014342"/>
                  <a:pt x="507171" y="1014342"/>
                </a:cubicBezTo>
                <a:cubicBezTo>
                  <a:pt x="227068" y="1014342"/>
                  <a:pt x="0" y="787274"/>
                  <a:pt x="0" y="507171"/>
                </a:cubicBezTo>
                <a:cubicBezTo>
                  <a:pt x="0" y="227068"/>
                  <a:pt x="227068" y="0"/>
                  <a:pt x="50717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822215" y="1172457"/>
            <a:ext cx="444602" cy="444602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5225" y="1284390"/>
            <a:ext cx="393700" cy="177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320880" y="1106487"/>
            <a:ext cx="3343320" cy="3938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安全监控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2850160"/>
            <a:ext cx="5276863" cy="1564081"/>
          </a:xfrm>
          <a:prstGeom prst="roundRect">
            <a:avLst>
              <a:gd name="adj" fmla="val 3148"/>
            </a:avLst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  <a:effectLst>
            <a:outerShdw dist="88900" dir="2340000" algn="ctr" rotWithShape="0">
              <a:schemeClr val="accent3">
                <a:alpha val="10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8249" y="3118773"/>
            <a:ext cx="1089988" cy="1089988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320880" y="3389790"/>
            <a:ext cx="3343320" cy="9513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收集系统、网络、安全设备日志，通过日志分析识别潜在安全威胁，如异常登录尝试。
利用日志分析工具进行数据挖掘，发现隐藏的安全问题，提升威胁发现能力。</a:t>
            </a: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l="14973" r="14973"/>
          <a:stretch>
            <a:fillRect/>
          </a:stretch>
        </p:blipFill>
        <p:spPr>
          <a:xfrm>
            <a:off x="986072" y="3156597"/>
            <a:ext cx="1014342" cy="1014342"/>
          </a:xfrm>
          <a:custGeom>
            <a:avLst/>
            <a:gdLst/>
            <a:ahLst/>
            <a:cxnLst/>
            <a:rect l="l" t="t" r="r" b="b"/>
            <a:pathLst>
              <a:path w="1014342" h="1014342">
                <a:moveTo>
                  <a:pt x="507171" y="0"/>
                </a:moveTo>
                <a:cubicBezTo>
                  <a:pt x="787274" y="0"/>
                  <a:pt x="1014342" y="227068"/>
                  <a:pt x="1014342" y="507171"/>
                </a:cubicBezTo>
                <a:cubicBezTo>
                  <a:pt x="1014342" y="787274"/>
                  <a:pt x="787274" y="1014342"/>
                  <a:pt x="507171" y="1014342"/>
                </a:cubicBezTo>
                <a:cubicBezTo>
                  <a:pt x="227068" y="1014342"/>
                  <a:pt x="0" y="787274"/>
                  <a:pt x="0" y="507171"/>
                </a:cubicBezTo>
                <a:cubicBezTo>
                  <a:pt x="0" y="227068"/>
                  <a:pt x="227068" y="0"/>
                  <a:pt x="50717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822215" y="2993917"/>
            <a:ext cx="444602" cy="444602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45225" y="3105849"/>
            <a:ext cx="393700" cy="177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320880" y="2927946"/>
            <a:ext cx="3343320" cy="3938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日志分析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671619"/>
            <a:ext cx="5276863" cy="1564081"/>
          </a:xfrm>
          <a:prstGeom prst="roundRect">
            <a:avLst>
              <a:gd name="adj" fmla="val 3148"/>
            </a:avLst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  <a:effectLst>
            <a:outerShdw dist="88900" dir="2340000" algn="ctr" rotWithShape="0">
              <a:schemeClr val="accent3">
                <a:alpha val="10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48249" y="4940232"/>
            <a:ext cx="1089988" cy="1089988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320880" y="5211249"/>
            <a:ext cx="3343320" cy="9513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使用Nessus、OpenVAS等自动化工具对系统进行漏洞扫描，全面覆盖目标资产。
生成详细的漏洞扫描报告，为漏洞修复提供依据，降低系统安全风险。</a:t>
            </a:r>
            <a:endParaRPr kumimoji="1"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>
            <a:alphaModFix/>
          </a:blip>
          <a:srcRect l="14973" r="14973"/>
          <a:stretch>
            <a:fillRect/>
          </a:stretch>
        </p:blipFill>
        <p:spPr>
          <a:xfrm>
            <a:off x="986072" y="4978056"/>
            <a:ext cx="1014342" cy="1014342"/>
          </a:xfrm>
          <a:custGeom>
            <a:avLst/>
            <a:gdLst/>
            <a:ahLst/>
            <a:cxnLst/>
            <a:rect l="l" t="t" r="r" b="b"/>
            <a:pathLst>
              <a:path w="1014342" h="1014342">
                <a:moveTo>
                  <a:pt x="507171" y="0"/>
                </a:moveTo>
                <a:cubicBezTo>
                  <a:pt x="787274" y="0"/>
                  <a:pt x="1014342" y="227068"/>
                  <a:pt x="1014342" y="507171"/>
                </a:cubicBezTo>
                <a:cubicBezTo>
                  <a:pt x="1014342" y="787274"/>
                  <a:pt x="787274" y="1014342"/>
                  <a:pt x="507171" y="1014342"/>
                </a:cubicBezTo>
                <a:cubicBezTo>
                  <a:pt x="227068" y="1014342"/>
                  <a:pt x="0" y="787274"/>
                  <a:pt x="0" y="507171"/>
                </a:cubicBezTo>
                <a:cubicBezTo>
                  <a:pt x="0" y="227068"/>
                  <a:pt x="227068" y="0"/>
                  <a:pt x="50717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>
            <a:off x="822215" y="4815376"/>
            <a:ext cx="444602" cy="444602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45225" y="4927308"/>
            <a:ext cx="393700" cy="177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320880" y="4749405"/>
            <a:ext cx="3343320" cy="3938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漏洞扫描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242037" y="1028700"/>
            <a:ext cx="5276863" cy="1564081"/>
          </a:xfrm>
          <a:prstGeom prst="roundRect">
            <a:avLst>
              <a:gd name="adj" fmla="val 3148"/>
            </a:avLst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  <a:effectLst>
            <a:outerShdw dist="88900" dir="2340000" algn="ctr" rotWithShape="0">
              <a:schemeClr val="accent3">
                <a:alpha val="10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529886" y="1297314"/>
            <a:ext cx="1089988" cy="1089988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7902517" y="1568331"/>
            <a:ext cx="3343320" cy="9513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根据安全策略关闭系统不必要的端口，减少攻击面，提升系统安全性。
及时更新系统补丁，修复已知漏洞，确保系统处于最新安全状态。</a:t>
            </a:r>
            <a:endParaRPr kumimoji="1"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2">
            <a:alphaModFix/>
          </a:blip>
          <a:srcRect l="14973" r="14973"/>
          <a:stretch>
            <a:fillRect/>
          </a:stretch>
        </p:blipFill>
        <p:spPr>
          <a:xfrm>
            <a:off x="6567709" y="1335137"/>
            <a:ext cx="1014342" cy="1014342"/>
          </a:xfrm>
          <a:custGeom>
            <a:avLst/>
            <a:gdLst/>
            <a:ahLst/>
            <a:cxnLst/>
            <a:rect l="l" t="t" r="r" b="b"/>
            <a:pathLst>
              <a:path w="1014342" h="1014342">
                <a:moveTo>
                  <a:pt x="507171" y="0"/>
                </a:moveTo>
                <a:cubicBezTo>
                  <a:pt x="787274" y="0"/>
                  <a:pt x="1014342" y="227068"/>
                  <a:pt x="1014342" y="507171"/>
                </a:cubicBezTo>
                <a:cubicBezTo>
                  <a:pt x="1014342" y="787274"/>
                  <a:pt x="787274" y="1014342"/>
                  <a:pt x="507171" y="1014342"/>
                </a:cubicBezTo>
                <a:cubicBezTo>
                  <a:pt x="227068" y="1014342"/>
                  <a:pt x="0" y="787274"/>
                  <a:pt x="0" y="507171"/>
                </a:cubicBezTo>
                <a:cubicBezTo>
                  <a:pt x="0" y="227068"/>
                  <a:pt x="227068" y="0"/>
                  <a:pt x="50717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8" name="标题 1"/>
          <p:cNvSpPr txBox="1"/>
          <p:nvPr/>
        </p:nvSpPr>
        <p:spPr>
          <a:xfrm>
            <a:off x="6403852" y="1172457"/>
            <a:ext cx="444602" cy="444602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426862" y="1284390"/>
            <a:ext cx="393700" cy="177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04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902517" y="1106487"/>
            <a:ext cx="3343320" cy="3938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基础加固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6242037" y="2850160"/>
            <a:ext cx="5276863" cy="1564081"/>
          </a:xfrm>
          <a:prstGeom prst="roundRect">
            <a:avLst>
              <a:gd name="adj" fmla="val 3148"/>
            </a:avLst>
          </a:prstGeom>
          <a:solidFill>
            <a:schemeClr val="bg1"/>
          </a:solidFill>
          <a:ln w="19050" cap="sq">
            <a:solidFill>
              <a:schemeClr val="accent2"/>
            </a:solidFill>
            <a:miter/>
          </a:ln>
          <a:effectLst>
            <a:outerShdw dist="88900" dir="2340000" algn="ctr" rotWithShape="0">
              <a:schemeClr val="accent3">
                <a:alpha val="10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6529886" y="3118773"/>
            <a:ext cx="1089988" cy="1089988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902517" y="3389790"/>
            <a:ext cx="3343320" cy="9513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安全事件发生时，协助中级和高级人员进行事件分析，提供基础数据支持。
参与事件处置流程，学习应急响应经验，提升自身应急响应能力。</a:t>
            </a:r>
            <a:endParaRPr kumimoji="1" lang="zh-CN" altLang="en-US"/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alphaModFix/>
          </a:blip>
          <a:srcRect l="14973" r="14973"/>
          <a:stretch>
            <a:fillRect/>
          </a:stretch>
        </p:blipFill>
        <p:spPr>
          <a:xfrm>
            <a:off x="6567709" y="3156597"/>
            <a:ext cx="1014342" cy="1014342"/>
          </a:xfrm>
          <a:custGeom>
            <a:avLst/>
            <a:gdLst/>
            <a:ahLst/>
            <a:cxnLst/>
            <a:rect l="l" t="t" r="r" b="b"/>
            <a:pathLst>
              <a:path w="1014342" h="1014342">
                <a:moveTo>
                  <a:pt x="507171" y="0"/>
                </a:moveTo>
                <a:cubicBezTo>
                  <a:pt x="787274" y="0"/>
                  <a:pt x="1014342" y="227068"/>
                  <a:pt x="1014342" y="507171"/>
                </a:cubicBezTo>
                <a:cubicBezTo>
                  <a:pt x="1014342" y="787274"/>
                  <a:pt x="787274" y="1014342"/>
                  <a:pt x="507171" y="1014342"/>
                </a:cubicBezTo>
                <a:cubicBezTo>
                  <a:pt x="227068" y="1014342"/>
                  <a:pt x="0" y="787274"/>
                  <a:pt x="0" y="507171"/>
                </a:cubicBezTo>
                <a:cubicBezTo>
                  <a:pt x="0" y="227068"/>
                  <a:pt x="227068" y="0"/>
                  <a:pt x="50717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35" name="标题 1"/>
          <p:cNvSpPr txBox="1"/>
          <p:nvPr/>
        </p:nvSpPr>
        <p:spPr>
          <a:xfrm>
            <a:off x="6403852" y="2993917"/>
            <a:ext cx="444602" cy="444602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6426862" y="3105849"/>
            <a:ext cx="393700" cy="177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05</a:t>
            </a: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7902517" y="2927946"/>
            <a:ext cx="3343320" cy="3938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协助应急响应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防守方（蓝队）初级人员职责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rot="5400000">
            <a:off x="4927488" y="-3337448"/>
            <a:ext cx="99060" cy="86332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102703" y="2568319"/>
            <a:ext cx="3986594" cy="1751854"/>
          </a:xfrm>
          <a:custGeom>
            <a:avLst/>
            <a:gdLst/>
            <a:ahLst/>
            <a:cxnLst/>
            <a:rect l="0" t="0" r="r" b="b"/>
            <a:pathLst>
              <a:path w="21148" h="20611" extrusionOk="0">
                <a:moveTo>
                  <a:pt x="16500" y="20611"/>
                </a:moveTo>
                <a:cubicBezTo>
                  <a:pt x="15311" y="20611"/>
                  <a:pt x="14122" y="19597"/>
                  <a:pt x="13218" y="17594"/>
                </a:cubicBezTo>
                <a:cubicBezTo>
                  <a:pt x="10257" y="11028"/>
                  <a:pt x="10257" y="11028"/>
                  <a:pt x="10257" y="11028"/>
                </a:cubicBezTo>
                <a:cubicBezTo>
                  <a:pt x="7284" y="4437"/>
                  <a:pt x="7284" y="4437"/>
                  <a:pt x="7284" y="4437"/>
                </a:cubicBezTo>
                <a:cubicBezTo>
                  <a:pt x="6586" y="2890"/>
                  <a:pt x="5649" y="2028"/>
                  <a:pt x="4642" y="2028"/>
                </a:cubicBezTo>
                <a:cubicBezTo>
                  <a:pt x="3648" y="2028"/>
                  <a:pt x="2710" y="2890"/>
                  <a:pt x="2001" y="4437"/>
                </a:cubicBezTo>
                <a:cubicBezTo>
                  <a:pt x="1304" y="6008"/>
                  <a:pt x="915" y="8087"/>
                  <a:pt x="915" y="10293"/>
                </a:cubicBezTo>
                <a:cubicBezTo>
                  <a:pt x="915" y="12524"/>
                  <a:pt x="1304" y="14603"/>
                  <a:pt x="2001" y="16149"/>
                </a:cubicBezTo>
                <a:cubicBezTo>
                  <a:pt x="3465" y="19394"/>
                  <a:pt x="5832" y="19394"/>
                  <a:pt x="7284" y="16149"/>
                </a:cubicBezTo>
                <a:cubicBezTo>
                  <a:pt x="9491" y="11256"/>
                  <a:pt x="9491" y="11256"/>
                  <a:pt x="9491" y="11256"/>
                </a:cubicBezTo>
                <a:cubicBezTo>
                  <a:pt x="10143" y="12701"/>
                  <a:pt x="10143" y="12701"/>
                  <a:pt x="10143" y="12701"/>
                </a:cubicBezTo>
                <a:cubicBezTo>
                  <a:pt x="7936" y="17594"/>
                  <a:pt x="7936" y="17594"/>
                  <a:pt x="7936" y="17594"/>
                </a:cubicBezTo>
                <a:cubicBezTo>
                  <a:pt x="6118" y="21600"/>
                  <a:pt x="3167" y="21600"/>
                  <a:pt x="1361" y="17594"/>
                </a:cubicBezTo>
                <a:cubicBezTo>
                  <a:pt x="480" y="15642"/>
                  <a:pt x="0" y="13056"/>
                  <a:pt x="0" y="10293"/>
                </a:cubicBezTo>
                <a:cubicBezTo>
                  <a:pt x="0" y="7555"/>
                  <a:pt x="480" y="4969"/>
                  <a:pt x="1361" y="3017"/>
                </a:cubicBezTo>
                <a:cubicBezTo>
                  <a:pt x="2241" y="1065"/>
                  <a:pt x="3408" y="0"/>
                  <a:pt x="4642" y="0"/>
                </a:cubicBezTo>
                <a:cubicBezTo>
                  <a:pt x="5889" y="0"/>
                  <a:pt x="7055" y="1065"/>
                  <a:pt x="7936" y="3017"/>
                </a:cubicBezTo>
                <a:cubicBezTo>
                  <a:pt x="10897" y="9583"/>
                  <a:pt x="10897" y="9583"/>
                  <a:pt x="10897" y="9583"/>
                </a:cubicBezTo>
                <a:cubicBezTo>
                  <a:pt x="13859" y="16149"/>
                  <a:pt x="13859" y="16149"/>
                  <a:pt x="13859" y="16149"/>
                </a:cubicBezTo>
                <a:cubicBezTo>
                  <a:pt x="15322" y="19394"/>
                  <a:pt x="17689" y="19394"/>
                  <a:pt x="19142" y="16149"/>
                </a:cubicBezTo>
                <a:cubicBezTo>
                  <a:pt x="20605" y="12930"/>
                  <a:pt x="20605" y="7682"/>
                  <a:pt x="19142" y="4437"/>
                </a:cubicBezTo>
                <a:cubicBezTo>
                  <a:pt x="18444" y="2890"/>
                  <a:pt x="17506" y="2028"/>
                  <a:pt x="16500" y="2028"/>
                </a:cubicBezTo>
                <a:cubicBezTo>
                  <a:pt x="15505" y="2028"/>
                  <a:pt x="14568" y="2890"/>
                  <a:pt x="13859" y="4437"/>
                </a:cubicBezTo>
                <a:cubicBezTo>
                  <a:pt x="11640" y="9380"/>
                  <a:pt x="11640" y="9380"/>
                  <a:pt x="11640" y="9380"/>
                </a:cubicBezTo>
                <a:cubicBezTo>
                  <a:pt x="10989" y="7935"/>
                  <a:pt x="10989" y="7935"/>
                  <a:pt x="10989" y="7935"/>
                </a:cubicBezTo>
                <a:cubicBezTo>
                  <a:pt x="13218" y="3017"/>
                  <a:pt x="13218" y="3017"/>
                  <a:pt x="13218" y="3017"/>
                </a:cubicBezTo>
                <a:cubicBezTo>
                  <a:pt x="14099" y="1065"/>
                  <a:pt x="15265" y="0"/>
                  <a:pt x="16500" y="0"/>
                </a:cubicBezTo>
                <a:cubicBezTo>
                  <a:pt x="17747" y="0"/>
                  <a:pt x="18913" y="1065"/>
                  <a:pt x="19793" y="3017"/>
                </a:cubicBezTo>
                <a:cubicBezTo>
                  <a:pt x="21600" y="7023"/>
                  <a:pt x="21600" y="13563"/>
                  <a:pt x="19793" y="17594"/>
                </a:cubicBezTo>
                <a:cubicBezTo>
                  <a:pt x="18890" y="19597"/>
                  <a:pt x="17689" y="20611"/>
                  <a:pt x="16500" y="2061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197306" y="2678612"/>
            <a:ext cx="3815650" cy="1581980"/>
          </a:xfrm>
          <a:custGeom>
            <a:avLst/>
            <a:gdLst/>
            <a:ahLst/>
            <a:cxnLst/>
            <a:rect l="0" t="0" r="r" b="b"/>
            <a:pathLst>
              <a:path w="20762" h="19681" extrusionOk="0">
                <a:moveTo>
                  <a:pt x="11143" y="8083"/>
                </a:moveTo>
                <a:cubicBezTo>
                  <a:pt x="13418" y="2878"/>
                  <a:pt x="13418" y="2878"/>
                  <a:pt x="13418" y="2878"/>
                </a:cubicBezTo>
                <a:cubicBezTo>
                  <a:pt x="15095" y="-959"/>
                  <a:pt x="17816" y="-959"/>
                  <a:pt x="19504" y="2878"/>
                </a:cubicBezTo>
                <a:cubicBezTo>
                  <a:pt x="19504" y="2878"/>
                  <a:pt x="19504" y="2878"/>
                  <a:pt x="19504" y="2878"/>
                </a:cubicBezTo>
                <a:cubicBezTo>
                  <a:pt x="21181" y="6715"/>
                  <a:pt x="21181" y="12940"/>
                  <a:pt x="19504" y="16804"/>
                </a:cubicBezTo>
                <a:cubicBezTo>
                  <a:pt x="19504" y="16804"/>
                  <a:pt x="19504" y="16804"/>
                  <a:pt x="19504" y="16804"/>
                </a:cubicBezTo>
                <a:cubicBezTo>
                  <a:pt x="17816" y="20641"/>
                  <a:pt x="15095" y="20641"/>
                  <a:pt x="13418" y="16804"/>
                </a:cubicBezTo>
                <a:cubicBezTo>
                  <a:pt x="10381" y="9828"/>
                  <a:pt x="10381" y="9828"/>
                  <a:pt x="10381" y="9828"/>
                </a:cubicBezTo>
                <a:cubicBezTo>
                  <a:pt x="7344" y="2878"/>
                  <a:pt x="7344" y="2878"/>
                  <a:pt x="7344" y="2878"/>
                </a:cubicBezTo>
                <a:cubicBezTo>
                  <a:pt x="5667" y="-959"/>
                  <a:pt x="2935" y="-959"/>
                  <a:pt x="1258" y="2878"/>
                </a:cubicBezTo>
                <a:cubicBezTo>
                  <a:pt x="1258" y="2878"/>
                  <a:pt x="1258" y="2878"/>
                  <a:pt x="1258" y="2878"/>
                </a:cubicBezTo>
                <a:cubicBezTo>
                  <a:pt x="-419" y="6715"/>
                  <a:pt x="-419" y="12940"/>
                  <a:pt x="1258" y="16804"/>
                </a:cubicBezTo>
                <a:cubicBezTo>
                  <a:pt x="1258" y="16804"/>
                  <a:pt x="1258" y="16804"/>
                  <a:pt x="1258" y="16804"/>
                </a:cubicBezTo>
                <a:cubicBezTo>
                  <a:pt x="2935" y="20641"/>
                  <a:pt x="5667" y="20641"/>
                  <a:pt x="7344" y="16804"/>
                </a:cubicBezTo>
                <a:cubicBezTo>
                  <a:pt x="9607" y="11625"/>
                  <a:pt x="9607" y="11625"/>
                  <a:pt x="9607" y="11625"/>
                </a:cubicBezTo>
              </a:path>
            </a:pathLst>
          </a:custGeom>
          <a:noFill/>
          <a:ln w="23813" cap="sq">
            <a:solidFill>
              <a:schemeClr val="accent1"/>
            </a:solidFill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5185" y="2360894"/>
            <a:ext cx="584461" cy="58446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6200000" scaled="0"/>
          </a:gra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95186" y="3943518"/>
            <a:ext cx="584461" cy="582168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6200000" scaled="0"/>
          </a:gra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913840" y="2360894"/>
            <a:ext cx="582168" cy="58446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6200000" scaled="0"/>
          </a:gra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913840" y="3943518"/>
            <a:ext cx="582168" cy="582168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6200000" scaled="0"/>
          </a:gra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1997948"/>
            <a:ext cx="3189037" cy="4479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00B7B2">
                        <a:alpha val="100000"/>
                      </a:srgbClr>
                    </a:gs>
                    <a:gs pos="93000">
                      <a:srgbClr val="008985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/>
                <a:ea typeface="Source Han Sans CN Bold"/>
                <a:cs typeface="Source Han Sans CN Bold"/>
              </a:rPr>
              <a:t>信息收集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3588153"/>
            <a:ext cx="3189037" cy="4479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00B7B2">
                        <a:alpha val="100000"/>
                      </a:srgbClr>
                    </a:gs>
                    <a:gs pos="93000">
                      <a:srgbClr val="008985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/>
                <a:ea typeface="Source Han Sans CN Bold"/>
                <a:cs typeface="Source Han Sans CN Bold"/>
              </a:rPr>
              <a:t>漏洞扫描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42563" y="1986372"/>
            <a:ext cx="3176337" cy="459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00B7B2">
                        <a:alpha val="100000"/>
                      </a:srgbClr>
                    </a:gs>
                    <a:gs pos="93000">
                      <a:srgbClr val="008985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/>
                <a:ea typeface="Source Han Sans CN Bold"/>
                <a:cs typeface="Source Han Sans CN Bold"/>
              </a:rPr>
              <a:t>简单攻击测试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42563" y="3576577"/>
            <a:ext cx="3176337" cy="459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00B7B2">
                        <a:alpha val="100000"/>
                      </a:srgbClr>
                    </a:gs>
                    <a:gs pos="93000">
                      <a:srgbClr val="008985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/>
                <a:ea typeface="Source Han Sans CN Bold"/>
                <a:cs typeface="Source Han Sans CN Bold"/>
              </a:rPr>
              <a:t>报告编写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2563" y="2472954"/>
            <a:ext cx="3176286" cy="11023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148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在指导下对目标系统进行弱口令爆破、SQL注入等简单攻击测试，验证漏洞可利用性。
记录攻击测试过程中的系统反应，为攻击策略调整提供参考。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42563" y="4062751"/>
            <a:ext cx="3176286" cy="11023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记录攻击测试的过程和结果，详细描述攻击步骤、发现的漏洞及影响。
编写初步的测试报告，为后续攻击复盘和防守加固提供依据。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51" y="2472954"/>
            <a:ext cx="3188986" cy="11023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1148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使用Nmap、Whois、Shodan等基础工具收集目标系统信息，包括IP地址、域名、开放端口等。
整理收集到的信息，为后续漏洞扫描和攻击测试提供准确的目标信息。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51" y="4062751"/>
            <a:ext cx="3188986" cy="11023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1148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使用Metasploit、Acunetix等自动化工具对目标系统进行漏洞扫描，快速发现潜在攻击入口。
分析扫描结果，标记高危漏洞，为攻击测试提供重点方向。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799248" y="2471027"/>
            <a:ext cx="376335" cy="36419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799856" y="4043533"/>
            <a:ext cx="382138" cy="382138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013855" y="2462055"/>
            <a:ext cx="382138" cy="382138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013855" y="4043533"/>
            <a:ext cx="382138" cy="382138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攻击方（红队）初级人员职责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>
            <a:off x="4927488" y="-3337448"/>
            <a:ext cx="99060" cy="86332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中级人员职责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700000" flipV="1">
            <a:off x="2131173" y="3408594"/>
            <a:ext cx="2159837" cy="1879190"/>
          </a:xfrm>
          <a:custGeom>
            <a:avLst/>
            <a:gdLst>
              <a:gd name="T0" fmla="*/ 108 w 831"/>
              <a:gd name="T1" fmla="*/ 723 h 723"/>
              <a:gd name="T2" fmla="*/ 108 w 831"/>
              <a:gd name="T3" fmla="*/ 333 h 723"/>
              <a:gd name="T4" fmla="*/ 498 w 831"/>
              <a:gd name="T5" fmla="*/ 333 h 723"/>
              <a:gd name="T6" fmla="*/ 831 w 831"/>
              <a:gd name="T7" fmla="*/ 0 h 723"/>
            </a:gdLst>
            <a:ahLst/>
            <a:cxnLst/>
            <a:rect l="0" t="0" r="r" b="b"/>
            <a:pathLst>
              <a:path w="831" h="723">
                <a:moveTo>
                  <a:pt x="108" y="723"/>
                </a:moveTo>
                <a:cubicBezTo>
                  <a:pt x="0" y="615"/>
                  <a:pt x="0" y="441"/>
                  <a:pt x="108" y="333"/>
                </a:cubicBezTo>
                <a:cubicBezTo>
                  <a:pt x="216" y="225"/>
                  <a:pt x="391" y="225"/>
                  <a:pt x="498" y="333"/>
                </a:cubicBezTo>
                <a:cubicBezTo>
                  <a:pt x="831" y="0"/>
                  <a:pt x="831" y="0"/>
                  <a:pt x="831" y="0"/>
                </a:cubicBezTo>
              </a:path>
            </a:pathLst>
          </a:custGeom>
          <a:noFill/>
          <a:ln w="34925" cap="rnd">
            <a:solidFill>
              <a:srgbClr val="89C700">
                <a:alpha val="100000"/>
              </a:srgbClr>
            </a:solidFill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>
            <a:off x="4101583" y="2549771"/>
            <a:ext cx="2027099" cy="1746452"/>
          </a:xfrm>
          <a:custGeom>
            <a:avLst/>
            <a:gdLst>
              <a:gd name="T0" fmla="*/ 108 w 780"/>
              <a:gd name="T1" fmla="*/ 672 h 672"/>
              <a:gd name="T2" fmla="*/ 108 w 780"/>
              <a:gd name="T3" fmla="*/ 282 h 672"/>
              <a:gd name="T4" fmla="*/ 498 w 780"/>
              <a:gd name="T5" fmla="*/ 282 h 672"/>
              <a:gd name="T6" fmla="*/ 780 w 780"/>
              <a:gd name="T7" fmla="*/ 0 h 672"/>
            </a:gdLst>
            <a:ahLst/>
            <a:cxnLst/>
            <a:rect l="0" t="0" r="r" b="b"/>
            <a:pathLst>
              <a:path w="780" h="672">
                <a:moveTo>
                  <a:pt x="108" y="672"/>
                </a:moveTo>
                <a:cubicBezTo>
                  <a:pt x="0" y="564"/>
                  <a:pt x="0" y="389"/>
                  <a:pt x="108" y="282"/>
                </a:cubicBezTo>
                <a:cubicBezTo>
                  <a:pt x="216" y="174"/>
                  <a:pt x="391" y="174"/>
                  <a:pt x="498" y="282"/>
                </a:cubicBezTo>
                <a:cubicBezTo>
                  <a:pt x="780" y="0"/>
                  <a:pt x="780" y="0"/>
                  <a:pt x="780" y="0"/>
                </a:cubicBezTo>
              </a:path>
            </a:pathLst>
          </a:custGeom>
          <a:noFill/>
          <a:ln w="25400" cap="rnd">
            <a:solidFill>
              <a:schemeClr val="accent1"/>
            </a:solidFill>
            <a:prstDash val="solid"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700000" flipV="1">
            <a:off x="5950631" y="3408594"/>
            <a:ext cx="2159837" cy="1879190"/>
          </a:xfrm>
          <a:custGeom>
            <a:avLst/>
            <a:gdLst>
              <a:gd name="T0" fmla="*/ 108 w 831"/>
              <a:gd name="T1" fmla="*/ 723 h 723"/>
              <a:gd name="T2" fmla="*/ 108 w 831"/>
              <a:gd name="T3" fmla="*/ 333 h 723"/>
              <a:gd name="T4" fmla="*/ 498 w 831"/>
              <a:gd name="T5" fmla="*/ 333 h 723"/>
              <a:gd name="T6" fmla="*/ 831 w 831"/>
              <a:gd name="T7" fmla="*/ 0 h 723"/>
            </a:gdLst>
            <a:ahLst/>
            <a:cxnLst/>
            <a:rect l="0" t="0" r="r" b="b"/>
            <a:pathLst>
              <a:path w="831" h="723">
                <a:moveTo>
                  <a:pt x="108" y="723"/>
                </a:moveTo>
                <a:cubicBezTo>
                  <a:pt x="0" y="615"/>
                  <a:pt x="0" y="441"/>
                  <a:pt x="108" y="333"/>
                </a:cubicBezTo>
                <a:cubicBezTo>
                  <a:pt x="216" y="225"/>
                  <a:pt x="391" y="225"/>
                  <a:pt x="498" y="333"/>
                </a:cubicBezTo>
                <a:cubicBezTo>
                  <a:pt x="831" y="0"/>
                  <a:pt x="831" y="0"/>
                  <a:pt x="831" y="0"/>
                </a:cubicBezTo>
              </a:path>
            </a:pathLst>
          </a:custGeom>
          <a:noFill/>
          <a:ln w="34925" cap="rnd">
            <a:solidFill>
              <a:srgbClr val="89C700">
                <a:alpha val="100000"/>
              </a:srgbClr>
            </a:solidFill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8900000">
            <a:off x="7843195" y="3738390"/>
            <a:ext cx="204796" cy="208588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8900000">
            <a:off x="6001732" y="3734321"/>
            <a:ext cx="216173" cy="218070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8900000">
            <a:off x="4023737" y="3738390"/>
            <a:ext cx="204796" cy="208588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>
            <a:off x="2187962" y="3735823"/>
            <a:ext cx="210485" cy="212381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8900000">
            <a:off x="287813" y="2549771"/>
            <a:ext cx="2027099" cy="1746452"/>
          </a:xfrm>
          <a:custGeom>
            <a:avLst/>
            <a:gdLst>
              <a:gd name="T0" fmla="*/ 108 w 780"/>
              <a:gd name="T1" fmla="*/ 672 h 672"/>
              <a:gd name="T2" fmla="*/ 108 w 780"/>
              <a:gd name="T3" fmla="*/ 282 h 672"/>
              <a:gd name="T4" fmla="*/ 498 w 780"/>
              <a:gd name="T5" fmla="*/ 282 h 672"/>
              <a:gd name="T6" fmla="*/ 780 w 780"/>
              <a:gd name="T7" fmla="*/ 0 h 672"/>
            </a:gdLst>
            <a:ahLst/>
            <a:cxnLst/>
            <a:rect l="0" t="0" r="r" b="b"/>
            <a:pathLst>
              <a:path w="780" h="672">
                <a:moveTo>
                  <a:pt x="108" y="672"/>
                </a:moveTo>
                <a:cubicBezTo>
                  <a:pt x="0" y="564"/>
                  <a:pt x="0" y="389"/>
                  <a:pt x="108" y="282"/>
                </a:cubicBezTo>
                <a:cubicBezTo>
                  <a:pt x="216" y="174"/>
                  <a:pt x="391" y="174"/>
                  <a:pt x="498" y="282"/>
                </a:cubicBezTo>
                <a:cubicBezTo>
                  <a:pt x="780" y="0"/>
                  <a:pt x="780" y="0"/>
                  <a:pt x="780" y="0"/>
                </a:cubicBezTo>
              </a:path>
            </a:pathLst>
          </a:custGeom>
          <a:noFill/>
          <a:ln w="25400" cap="rnd">
            <a:solidFill>
              <a:schemeClr val="accent1"/>
            </a:solidFill>
            <a:prstDash val="solid"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86699" y="3326903"/>
            <a:ext cx="1027771" cy="1031563"/>
          </a:xfrm>
          <a:custGeom>
            <a:avLst/>
            <a:gdLst>
              <a:gd name="connsiteX0" fmla="*/ 807812 w 1027771"/>
              <a:gd name="connsiteY0" fmla="*/ 221856 h 1031563"/>
              <a:gd name="connsiteX1" fmla="*/ 514835 w 1027771"/>
              <a:gd name="connsiteY1" fmla="*/ 100501 h 1031563"/>
              <a:gd name="connsiteX2" fmla="*/ 100502 w 1027771"/>
              <a:gd name="connsiteY2" fmla="*/ 514833 h 1031563"/>
              <a:gd name="connsiteX3" fmla="*/ 514835 w 1027771"/>
              <a:gd name="connsiteY3" fmla="*/ 929165 h 1031563"/>
              <a:gd name="connsiteX4" fmla="*/ 929168 w 1027771"/>
              <a:gd name="connsiteY4" fmla="*/ 514833 h 1031563"/>
              <a:gd name="connsiteX5" fmla="*/ 807812 w 1027771"/>
              <a:gd name="connsiteY5" fmla="*/ 221856 h 1031563"/>
              <a:gd name="connsiteX6" fmla="*/ 877888 w 1027771"/>
              <a:gd name="connsiteY6" fmla="*/ 151413 h 1031563"/>
              <a:gd name="connsiteX7" fmla="*/ 1027771 w 1027771"/>
              <a:gd name="connsiteY7" fmla="*/ 515782 h 1031563"/>
              <a:gd name="connsiteX8" fmla="*/ 513886 w 1027771"/>
              <a:gd name="connsiteY8" fmla="*/ 1031563 h 1031563"/>
              <a:gd name="connsiteX9" fmla="*/ 0 w 1027771"/>
              <a:gd name="connsiteY9" fmla="*/ 515782 h 1031563"/>
              <a:gd name="connsiteX10" fmla="*/ 513885 w 1027771"/>
              <a:gd name="connsiteY10" fmla="*/ 0 h 1031563"/>
              <a:gd name="connsiteX11" fmla="*/ 877888 w 1027771"/>
              <a:gd name="connsiteY11" fmla="*/ 151413 h 1031563"/>
            </a:gdLst>
            <a:ahLst/>
            <a:cxnLst/>
            <a:rect l="l" t="t" r="r" b="b"/>
            <a:pathLst>
              <a:path w="1027771" h="1031563">
                <a:moveTo>
                  <a:pt x="807812" y="221856"/>
                </a:moveTo>
                <a:cubicBezTo>
                  <a:pt x="732833" y="146877"/>
                  <a:pt x="629249" y="100501"/>
                  <a:pt x="514835" y="100501"/>
                </a:cubicBezTo>
                <a:cubicBezTo>
                  <a:pt x="286005" y="100501"/>
                  <a:pt x="100502" y="286004"/>
                  <a:pt x="100502" y="514833"/>
                </a:cubicBezTo>
                <a:cubicBezTo>
                  <a:pt x="100502" y="743662"/>
                  <a:pt x="286005" y="929165"/>
                  <a:pt x="514835" y="929165"/>
                </a:cubicBezTo>
                <a:cubicBezTo>
                  <a:pt x="743665" y="929165"/>
                  <a:pt x="929168" y="743662"/>
                  <a:pt x="929168" y="514833"/>
                </a:cubicBezTo>
                <a:cubicBezTo>
                  <a:pt x="929168" y="400418"/>
                  <a:pt x="882792" y="296836"/>
                  <a:pt x="807812" y="221856"/>
                </a:cubicBezTo>
                <a:close/>
                <a:moveTo>
                  <a:pt x="877888" y="151413"/>
                </a:moveTo>
                <a:cubicBezTo>
                  <a:pt x="970673" y="244866"/>
                  <a:pt x="1027771" y="373811"/>
                  <a:pt x="1027771" y="515782"/>
                </a:cubicBezTo>
                <a:cubicBezTo>
                  <a:pt x="1027771" y="799722"/>
                  <a:pt x="796782" y="1031563"/>
                  <a:pt x="513886" y="1031563"/>
                </a:cubicBezTo>
                <a:cubicBezTo>
                  <a:pt x="230989" y="1031563"/>
                  <a:pt x="0" y="799722"/>
                  <a:pt x="0" y="515782"/>
                </a:cubicBezTo>
                <a:cubicBezTo>
                  <a:pt x="0" y="229236"/>
                  <a:pt x="230989" y="0"/>
                  <a:pt x="513885" y="0"/>
                </a:cubicBezTo>
                <a:cubicBezTo>
                  <a:pt x="656632" y="0"/>
                  <a:pt x="785103" y="57960"/>
                  <a:pt x="877888" y="151413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60730" y="3620802"/>
            <a:ext cx="479708" cy="443764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794417" y="3328521"/>
            <a:ext cx="1027772" cy="1029668"/>
          </a:xfrm>
          <a:custGeom>
            <a:avLst/>
            <a:gdLst>
              <a:gd name="connsiteX0" fmla="*/ 806477 w 1027772"/>
              <a:gd name="connsiteY0" fmla="*/ 219723 h 1029668"/>
              <a:gd name="connsiteX1" fmla="*/ 514237 w 1027772"/>
              <a:gd name="connsiteY1" fmla="*/ 98605 h 1029668"/>
              <a:gd name="connsiteX2" fmla="*/ 98605 w 1027772"/>
              <a:gd name="connsiteY2" fmla="*/ 511639 h 1029668"/>
              <a:gd name="connsiteX3" fmla="*/ 514237 w 1027772"/>
              <a:gd name="connsiteY3" fmla="*/ 927269 h 1029668"/>
              <a:gd name="connsiteX4" fmla="*/ 927270 w 1027772"/>
              <a:gd name="connsiteY4" fmla="*/ 514236 h 1029668"/>
              <a:gd name="connsiteX5" fmla="*/ 806477 w 1027772"/>
              <a:gd name="connsiteY5" fmla="*/ 219723 h 1029668"/>
              <a:gd name="connsiteX6" fmla="*/ 877258 w 1027772"/>
              <a:gd name="connsiteY6" fmla="*/ 150791 h 1029668"/>
              <a:gd name="connsiteX7" fmla="*/ 1027772 w 1027772"/>
              <a:gd name="connsiteY7" fmla="*/ 514834 h 1029668"/>
              <a:gd name="connsiteX8" fmla="*/ 513886 w 1027772"/>
              <a:gd name="connsiteY8" fmla="*/ 1029668 h 1029668"/>
              <a:gd name="connsiteX9" fmla="*/ 0 w 1027772"/>
              <a:gd name="connsiteY9" fmla="*/ 514834 h 1029668"/>
              <a:gd name="connsiteX10" fmla="*/ 513886 w 1027772"/>
              <a:gd name="connsiteY10" fmla="*/ 0 h 1029668"/>
              <a:gd name="connsiteX11" fmla="*/ 877258 w 1027772"/>
              <a:gd name="connsiteY11" fmla="*/ 150791 h 1029668"/>
            </a:gdLst>
            <a:ahLst/>
            <a:cxnLst/>
            <a:rect l="l" t="t" r="r" b="b"/>
            <a:pathLst>
              <a:path w="1027772" h="1029668">
                <a:moveTo>
                  <a:pt x="806477" y="219723"/>
                </a:moveTo>
                <a:cubicBezTo>
                  <a:pt x="731794" y="144714"/>
                  <a:pt x="628535" y="98605"/>
                  <a:pt x="514237" y="98605"/>
                </a:cubicBezTo>
                <a:cubicBezTo>
                  <a:pt x="285639" y="98605"/>
                  <a:pt x="98605" y="283042"/>
                  <a:pt x="98605" y="511639"/>
                </a:cubicBezTo>
                <a:cubicBezTo>
                  <a:pt x="98605" y="742833"/>
                  <a:pt x="285639" y="927269"/>
                  <a:pt x="514237" y="927269"/>
                </a:cubicBezTo>
                <a:cubicBezTo>
                  <a:pt x="742834" y="927269"/>
                  <a:pt x="927270" y="742833"/>
                  <a:pt x="927270" y="514236"/>
                </a:cubicBezTo>
                <a:cubicBezTo>
                  <a:pt x="927270" y="398639"/>
                  <a:pt x="881161" y="294731"/>
                  <a:pt x="806477" y="219723"/>
                </a:cubicBezTo>
                <a:close/>
                <a:moveTo>
                  <a:pt x="877258" y="150791"/>
                </a:moveTo>
                <a:cubicBezTo>
                  <a:pt x="970253" y="243958"/>
                  <a:pt x="1027772" y="372666"/>
                  <a:pt x="1027772" y="514834"/>
                </a:cubicBezTo>
                <a:cubicBezTo>
                  <a:pt x="1027772" y="799169"/>
                  <a:pt x="797697" y="1029668"/>
                  <a:pt x="513886" y="1029668"/>
                </a:cubicBezTo>
                <a:cubicBezTo>
                  <a:pt x="230075" y="1029668"/>
                  <a:pt x="0" y="799169"/>
                  <a:pt x="0" y="514834"/>
                </a:cubicBezTo>
                <a:cubicBezTo>
                  <a:pt x="0" y="230499"/>
                  <a:pt x="230075" y="0"/>
                  <a:pt x="513886" y="0"/>
                </a:cubicBezTo>
                <a:cubicBezTo>
                  <a:pt x="655791" y="0"/>
                  <a:pt x="784263" y="57625"/>
                  <a:pt x="877258" y="15079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068449" y="3602830"/>
            <a:ext cx="479708" cy="479708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79020" y="3329191"/>
            <a:ext cx="1029668" cy="1029668"/>
          </a:xfrm>
          <a:custGeom>
            <a:avLst/>
            <a:gdLst>
              <a:gd name="connsiteX0" fmla="*/ 810270 w 1029668"/>
              <a:gd name="connsiteY0" fmla="*/ 221570 h 1029668"/>
              <a:gd name="connsiteX1" fmla="*/ 518029 w 1029668"/>
              <a:gd name="connsiteY1" fmla="*/ 100500 h 1029668"/>
              <a:gd name="connsiteX2" fmla="*/ 102398 w 1029668"/>
              <a:gd name="connsiteY2" fmla="*/ 514478 h 1029668"/>
              <a:gd name="connsiteX3" fmla="*/ 515432 w 1029668"/>
              <a:gd name="connsiteY3" fmla="*/ 931060 h 1029668"/>
              <a:gd name="connsiteX4" fmla="*/ 931063 w 1029668"/>
              <a:gd name="connsiteY4" fmla="*/ 514479 h 1029668"/>
              <a:gd name="connsiteX5" fmla="*/ 810270 w 1029668"/>
              <a:gd name="connsiteY5" fmla="*/ 221570 h 1029668"/>
              <a:gd name="connsiteX6" fmla="*/ 878877 w 1029668"/>
              <a:gd name="connsiteY6" fmla="*/ 150791 h 1029668"/>
              <a:gd name="connsiteX7" fmla="*/ 1029668 w 1029668"/>
              <a:gd name="connsiteY7" fmla="*/ 514834 h 1029668"/>
              <a:gd name="connsiteX8" fmla="*/ 514834 w 1029668"/>
              <a:gd name="connsiteY8" fmla="*/ 1029668 h 1029668"/>
              <a:gd name="connsiteX9" fmla="*/ 0 w 1029668"/>
              <a:gd name="connsiteY9" fmla="*/ 514834 h 1029668"/>
              <a:gd name="connsiteX10" fmla="*/ 514834 w 1029668"/>
              <a:gd name="connsiteY10" fmla="*/ 0 h 1029668"/>
              <a:gd name="connsiteX11" fmla="*/ 878877 w 1029668"/>
              <a:gd name="connsiteY11" fmla="*/ 150791 h 1029668"/>
            </a:gdLst>
            <a:ahLst/>
            <a:cxnLst/>
            <a:rect l="l" t="t" r="r" b="b"/>
            <a:pathLst>
              <a:path w="1029668" h="1029668">
                <a:moveTo>
                  <a:pt x="810270" y="221570"/>
                </a:moveTo>
                <a:cubicBezTo>
                  <a:pt x="735586" y="146715"/>
                  <a:pt x="632328" y="100500"/>
                  <a:pt x="518029" y="100500"/>
                </a:cubicBezTo>
                <a:cubicBezTo>
                  <a:pt x="286834" y="100500"/>
                  <a:pt x="102398" y="285359"/>
                  <a:pt x="102398" y="514478"/>
                </a:cubicBezTo>
                <a:cubicBezTo>
                  <a:pt x="102398" y="743598"/>
                  <a:pt x="286834" y="931060"/>
                  <a:pt x="515432" y="931060"/>
                </a:cubicBezTo>
                <a:cubicBezTo>
                  <a:pt x="746627" y="931060"/>
                  <a:pt x="931063" y="743598"/>
                  <a:pt x="931063" y="514479"/>
                </a:cubicBezTo>
                <a:cubicBezTo>
                  <a:pt x="931063" y="399918"/>
                  <a:pt x="884954" y="296424"/>
                  <a:pt x="810270" y="221570"/>
                </a:cubicBezTo>
                <a:close/>
                <a:moveTo>
                  <a:pt x="878877" y="150791"/>
                </a:moveTo>
                <a:cubicBezTo>
                  <a:pt x="972043" y="243958"/>
                  <a:pt x="1029668" y="372667"/>
                  <a:pt x="1029668" y="514834"/>
                </a:cubicBezTo>
                <a:cubicBezTo>
                  <a:pt x="1029668" y="799169"/>
                  <a:pt x="799169" y="1029668"/>
                  <a:pt x="514834" y="1029668"/>
                </a:cubicBezTo>
                <a:cubicBezTo>
                  <a:pt x="230499" y="1029668"/>
                  <a:pt x="0" y="799169"/>
                  <a:pt x="0" y="514834"/>
                </a:cubicBezTo>
                <a:cubicBezTo>
                  <a:pt x="0" y="230499"/>
                  <a:pt x="230499" y="0"/>
                  <a:pt x="514834" y="0"/>
                </a:cubicBezTo>
                <a:cubicBezTo>
                  <a:pt x="657002" y="0"/>
                  <a:pt x="785710" y="57625"/>
                  <a:pt x="878877" y="15079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954000" y="3632696"/>
            <a:ext cx="479708" cy="419976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8235" y="3329191"/>
            <a:ext cx="1029668" cy="1029668"/>
          </a:xfrm>
          <a:custGeom>
            <a:avLst/>
            <a:gdLst>
              <a:gd name="connsiteX0" fmla="*/ 809709 w 1029668"/>
              <a:gd name="connsiteY0" fmla="*/ 219960 h 1029668"/>
              <a:gd name="connsiteX1" fmla="*/ 516731 w 1029668"/>
              <a:gd name="connsiteY1" fmla="*/ 98604 h 1029668"/>
              <a:gd name="connsiteX2" fmla="*/ 102398 w 1029668"/>
              <a:gd name="connsiteY2" fmla="*/ 512936 h 1029668"/>
              <a:gd name="connsiteX3" fmla="*/ 516731 w 1029668"/>
              <a:gd name="connsiteY3" fmla="*/ 927268 h 1029668"/>
              <a:gd name="connsiteX4" fmla="*/ 931064 w 1029668"/>
              <a:gd name="connsiteY4" fmla="*/ 512936 h 1029668"/>
              <a:gd name="connsiteX5" fmla="*/ 809709 w 1029668"/>
              <a:gd name="connsiteY5" fmla="*/ 219960 h 1029668"/>
              <a:gd name="connsiteX6" fmla="*/ 878877 w 1029668"/>
              <a:gd name="connsiteY6" fmla="*/ 150791 h 1029668"/>
              <a:gd name="connsiteX7" fmla="*/ 1029668 w 1029668"/>
              <a:gd name="connsiteY7" fmla="*/ 514834 h 1029668"/>
              <a:gd name="connsiteX8" fmla="*/ 514834 w 1029668"/>
              <a:gd name="connsiteY8" fmla="*/ 1029668 h 1029668"/>
              <a:gd name="connsiteX9" fmla="*/ 0 w 1029668"/>
              <a:gd name="connsiteY9" fmla="*/ 514834 h 1029668"/>
              <a:gd name="connsiteX10" fmla="*/ 514834 w 1029668"/>
              <a:gd name="connsiteY10" fmla="*/ 0 h 1029668"/>
              <a:gd name="connsiteX11" fmla="*/ 878877 w 1029668"/>
              <a:gd name="connsiteY11" fmla="*/ 150791 h 1029668"/>
            </a:gdLst>
            <a:ahLst/>
            <a:cxnLst/>
            <a:rect l="l" t="t" r="r" b="b"/>
            <a:pathLst>
              <a:path w="1029668" h="1029668">
                <a:moveTo>
                  <a:pt x="809709" y="219960"/>
                </a:moveTo>
                <a:cubicBezTo>
                  <a:pt x="734729" y="144980"/>
                  <a:pt x="631146" y="98604"/>
                  <a:pt x="516731" y="98604"/>
                </a:cubicBezTo>
                <a:cubicBezTo>
                  <a:pt x="287901" y="98604"/>
                  <a:pt x="102398" y="284107"/>
                  <a:pt x="102398" y="512936"/>
                </a:cubicBezTo>
                <a:cubicBezTo>
                  <a:pt x="102398" y="741765"/>
                  <a:pt x="287901" y="927268"/>
                  <a:pt x="516731" y="927268"/>
                </a:cubicBezTo>
                <a:cubicBezTo>
                  <a:pt x="745561" y="927268"/>
                  <a:pt x="931064" y="741765"/>
                  <a:pt x="931064" y="512936"/>
                </a:cubicBezTo>
                <a:cubicBezTo>
                  <a:pt x="931064" y="398522"/>
                  <a:pt x="884688" y="294939"/>
                  <a:pt x="809709" y="219960"/>
                </a:cubicBezTo>
                <a:close/>
                <a:moveTo>
                  <a:pt x="878877" y="150791"/>
                </a:moveTo>
                <a:cubicBezTo>
                  <a:pt x="972043" y="243958"/>
                  <a:pt x="1029668" y="372667"/>
                  <a:pt x="1029668" y="514834"/>
                </a:cubicBezTo>
                <a:cubicBezTo>
                  <a:pt x="1029668" y="799169"/>
                  <a:pt x="799169" y="1029668"/>
                  <a:pt x="514834" y="1029668"/>
                </a:cubicBezTo>
                <a:cubicBezTo>
                  <a:pt x="230499" y="1029668"/>
                  <a:pt x="0" y="799169"/>
                  <a:pt x="0" y="514834"/>
                </a:cubicBezTo>
                <a:cubicBezTo>
                  <a:pt x="0" y="230499"/>
                  <a:pt x="230499" y="0"/>
                  <a:pt x="514834" y="0"/>
                </a:cubicBezTo>
                <a:cubicBezTo>
                  <a:pt x="657002" y="0"/>
                  <a:pt x="785710" y="57625"/>
                  <a:pt x="878877" y="15079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883215" y="3616617"/>
            <a:ext cx="479708" cy="45213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513693" y="3330533"/>
            <a:ext cx="1029668" cy="1029668"/>
          </a:xfrm>
          <a:custGeom>
            <a:avLst/>
            <a:gdLst>
              <a:gd name="connsiteX0" fmla="*/ 809993 w 1029668"/>
              <a:gd name="connsiteY0" fmla="*/ 219999 h 1029668"/>
              <a:gd name="connsiteX1" fmla="*/ 517084 w 1029668"/>
              <a:gd name="connsiteY1" fmla="*/ 98605 h 1029668"/>
              <a:gd name="connsiteX2" fmla="*/ 100502 w 1029668"/>
              <a:gd name="connsiteY2" fmla="*/ 512583 h 1029668"/>
              <a:gd name="connsiteX3" fmla="*/ 517085 w 1029668"/>
              <a:gd name="connsiteY3" fmla="*/ 929165 h 1029668"/>
              <a:gd name="connsiteX4" fmla="*/ 931063 w 1029668"/>
              <a:gd name="connsiteY4" fmla="*/ 515187 h 1029668"/>
              <a:gd name="connsiteX5" fmla="*/ 809993 w 1029668"/>
              <a:gd name="connsiteY5" fmla="*/ 219999 h 1029668"/>
              <a:gd name="connsiteX6" fmla="*/ 878877 w 1029668"/>
              <a:gd name="connsiteY6" fmla="*/ 150792 h 1029668"/>
              <a:gd name="connsiteX7" fmla="*/ 1029668 w 1029668"/>
              <a:gd name="connsiteY7" fmla="*/ 514834 h 1029668"/>
              <a:gd name="connsiteX8" fmla="*/ 514834 w 1029668"/>
              <a:gd name="connsiteY8" fmla="*/ 1029668 h 1029668"/>
              <a:gd name="connsiteX9" fmla="*/ 0 w 1029668"/>
              <a:gd name="connsiteY9" fmla="*/ 514834 h 1029668"/>
              <a:gd name="connsiteX10" fmla="*/ 514834 w 1029668"/>
              <a:gd name="connsiteY10" fmla="*/ 0 h 1029668"/>
              <a:gd name="connsiteX11" fmla="*/ 878877 w 1029668"/>
              <a:gd name="connsiteY11" fmla="*/ 150792 h 1029668"/>
            </a:gdLst>
            <a:ahLst/>
            <a:cxnLst/>
            <a:rect l="l" t="t" r="r" b="b"/>
            <a:pathLst>
              <a:path w="1029668" h="1029668">
                <a:moveTo>
                  <a:pt x="809993" y="219999"/>
                </a:moveTo>
                <a:cubicBezTo>
                  <a:pt x="735139" y="144820"/>
                  <a:pt x="631645" y="98605"/>
                  <a:pt x="517084" y="98605"/>
                </a:cubicBezTo>
                <a:cubicBezTo>
                  <a:pt x="287964" y="98605"/>
                  <a:pt x="100503" y="283463"/>
                  <a:pt x="100502" y="512583"/>
                </a:cubicBezTo>
                <a:cubicBezTo>
                  <a:pt x="100503" y="744307"/>
                  <a:pt x="287965" y="929165"/>
                  <a:pt x="517085" y="929165"/>
                </a:cubicBezTo>
                <a:cubicBezTo>
                  <a:pt x="746204" y="929165"/>
                  <a:pt x="931063" y="744307"/>
                  <a:pt x="931063" y="515187"/>
                </a:cubicBezTo>
                <a:cubicBezTo>
                  <a:pt x="931063" y="399325"/>
                  <a:pt x="884848" y="295180"/>
                  <a:pt x="809993" y="219999"/>
                </a:cubicBezTo>
                <a:close/>
                <a:moveTo>
                  <a:pt x="878877" y="150792"/>
                </a:moveTo>
                <a:cubicBezTo>
                  <a:pt x="972043" y="243958"/>
                  <a:pt x="1029668" y="372667"/>
                  <a:pt x="1029668" y="514834"/>
                </a:cubicBezTo>
                <a:cubicBezTo>
                  <a:pt x="1029668" y="799169"/>
                  <a:pt x="799169" y="1029668"/>
                  <a:pt x="514834" y="1029668"/>
                </a:cubicBezTo>
                <a:cubicBezTo>
                  <a:pt x="230499" y="1029668"/>
                  <a:pt x="0" y="799169"/>
                  <a:pt x="0" y="514834"/>
                </a:cubicBezTo>
                <a:cubicBezTo>
                  <a:pt x="0" y="230499"/>
                  <a:pt x="230499" y="0"/>
                  <a:pt x="514834" y="0"/>
                </a:cubicBezTo>
                <a:cubicBezTo>
                  <a:pt x="657002" y="1"/>
                  <a:pt x="785710" y="57625"/>
                  <a:pt x="878877" y="15079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8900000">
            <a:off x="7921039" y="2549772"/>
            <a:ext cx="2027099" cy="1746452"/>
          </a:xfrm>
          <a:custGeom>
            <a:avLst/>
            <a:gdLst>
              <a:gd name="T0" fmla="*/ 108 w 780"/>
              <a:gd name="T1" fmla="*/ 672 h 672"/>
              <a:gd name="T2" fmla="*/ 108 w 780"/>
              <a:gd name="T3" fmla="*/ 282 h 672"/>
              <a:gd name="T4" fmla="*/ 498 w 780"/>
              <a:gd name="T5" fmla="*/ 282 h 672"/>
              <a:gd name="T6" fmla="*/ 780 w 780"/>
              <a:gd name="T7" fmla="*/ 0 h 672"/>
            </a:gdLst>
            <a:ahLst/>
            <a:cxnLst/>
            <a:rect l="0" t="0" r="r" b="b"/>
            <a:pathLst>
              <a:path w="780" h="672">
                <a:moveTo>
                  <a:pt x="108" y="672"/>
                </a:moveTo>
                <a:cubicBezTo>
                  <a:pt x="0" y="564"/>
                  <a:pt x="0" y="389"/>
                  <a:pt x="108" y="282"/>
                </a:cubicBezTo>
                <a:cubicBezTo>
                  <a:pt x="216" y="174"/>
                  <a:pt x="391" y="174"/>
                  <a:pt x="498" y="282"/>
                </a:cubicBezTo>
                <a:cubicBezTo>
                  <a:pt x="780" y="0"/>
                  <a:pt x="780" y="0"/>
                  <a:pt x="780" y="0"/>
                </a:cubicBezTo>
              </a:path>
            </a:pathLst>
          </a:custGeom>
          <a:noFill/>
          <a:ln w="25400" cap="rnd">
            <a:solidFill>
              <a:schemeClr val="accent1"/>
            </a:solidFill>
            <a:prstDash val="solid"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788673" y="3627912"/>
            <a:ext cx="479708" cy="43491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559832" y="1856964"/>
            <a:ext cx="2674712" cy="2442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威胁分析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559832" y="2115838"/>
            <a:ext cx="2674712" cy="8883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6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深入分析初级人员上报的可疑事件，结合威胁情报判断是否为真实攻击。
确定攻击类型和影响范围，为应急响应提供准确信息，降低误报率。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82532" y="1856964"/>
            <a:ext cx="2674712" cy="2442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安全策略优化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382532" y="2115838"/>
            <a:ext cx="2674712" cy="8883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6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根据演练中发现的问题，调整安全策略，优化防护规则，提升防护效果。
定期评估安全策略的有效性，确保其能够应对不断变化的安全威胁。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9141732" y="1856964"/>
            <a:ext cx="2674712" cy="2442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安全培训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141732" y="2115838"/>
            <a:ext cx="2674712" cy="8883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6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为初级人员提供技术指导，分享实战经验，提升其技术水平和实战能力。
定期组织培训课程，传授安全监控、日志分析等实用技能，促进团队成长。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464832" y="4714464"/>
            <a:ext cx="2674712" cy="2442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漏洞管理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3464832" y="4973338"/>
            <a:ext cx="2674712" cy="8883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6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对漏洞扫描结果进行验证，区分真实漏洞和误报，确保漏洞修复的准确性。
进行风险评估，根据漏洞危害程度制定修复计划，优先修复高危漏洞。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274832" y="4714464"/>
            <a:ext cx="2674712" cy="2442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应急响应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7274832" y="4973338"/>
            <a:ext cx="2674712" cy="8883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6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安全事件发生时，主导事件处置，迅速阻断攻击，降低事件损失。
组织漏洞修复和系统恢复工作，恢复业务正常运行，确保业务连续性。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防守方（蓝队）中级人员职责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5400000">
            <a:off x="4927488" y="-3337448"/>
            <a:ext cx="99060" cy="86332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9441566" y="2030186"/>
            <a:ext cx="2090035" cy="4840514"/>
          </a:xfrm>
          <a:custGeom>
            <a:avLst/>
            <a:gdLst/>
            <a:ahLst/>
            <a:cxnLst/>
            <a:rect l="l" t="t" r="r" b="b"/>
            <a:pathLst>
              <a:path w="2090035" h="4840514">
                <a:moveTo>
                  <a:pt x="0" y="0"/>
                </a:moveTo>
                <a:lnTo>
                  <a:pt x="2090035" y="0"/>
                </a:lnTo>
                <a:lnTo>
                  <a:pt x="2090035" y="4840514"/>
                </a:lnTo>
                <a:lnTo>
                  <a:pt x="0" y="484051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985049" y="-13838"/>
            <a:ext cx="1576470" cy="1801646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1028700"/>
            <a:ext cx="4427538" cy="2520000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345746" y="1028700"/>
            <a:ext cx="4427538" cy="2520000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2763883" y="2032634"/>
            <a:ext cx="220573" cy="0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</p:cxnSp>
      <p:sp>
        <p:nvSpPr>
          <p:cNvPr id="8" name="标题 1"/>
          <p:cNvSpPr txBox="1"/>
          <p:nvPr/>
        </p:nvSpPr>
        <p:spPr>
          <a:xfrm>
            <a:off x="1164169" y="1259951"/>
            <a:ext cx="34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漏洞利用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64169" y="2155944"/>
            <a:ext cx="3420000" cy="12603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对目标系统进行深入漏洞利用测试，如提权、横向移动，获取更多系统权限。
分析漏洞利用过程中的系统防御机制，为攻击策略调整提供依据。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7449229" y="2149624"/>
            <a:ext cx="220573" cy="0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</p:cxnSp>
      <p:sp>
        <p:nvSpPr>
          <p:cNvPr id="11" name="标题 1"/>
          <p:cNvSpPr txBox="1"/>
          <p:nvPr/>
        </p:nvSpPr>
        <p:spPr>
          <a:xfrm>
            <a:off x="5849515" y="1320175"/>
            <a:ext cx="3420000" cy="7215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攻击路径设计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849515" y="2257544"/>
            <a:ext cx="3420000" cy="12578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根据目标系统特点，设计有效的攻击路径和策略，确保攻击顺利进行。
考虑多种攻击手段的组合，提高攻击的成功率和隐蔽性。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3715700"/>
            <a:ext cx="4427538" cy="2520000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345746" y="3715700"/>
            <a:ext cx="4427538" cy="2520000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>
            <a:off x="2763883" y="4821235"/>
            <a:ext cx="220573" cy="0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</p:cxnSp>
      <p:sp>
        <p:nvSpPr>
          <p:cNvPr id="16" name="标题 1"/>
          <p:cNvSpPr txBox="1"/>
          <p:nvPr/>
        </p:nvSpPr>
        <p:spPr>
          <a:xfrm>
            <a:off x="1164169" y="4048551"/>
            <a:ext cx="34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工具开发与优化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64169" y="4944544"/>
            <a:ext cx="3420000" cy="12578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根据演练需求，开发或优化攻击工具，提升工具的稳定性和效率。
修复工具在使用过程中发现的问题，确保工具在复杂环境下可靠运行。</a:t>
            </a: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>
            <a:off x="7449229" y="4836624"/>
            <a:ext cx="220573" cy="0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</p:cxnSp>
      <p:sp>
        <p:nvSpPr>
          <p:cNvPr id="19" name="标题 1"/>
          <p:cNvSpPr txBox="1"/>
          <p:nvPr/>
        </p:nvSpPr>
        <p:spPr>
          <a:xfrm>
            <a:off x="5849515" y="4007175"/>
            <a:ext cx="3420000" cy="7215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报告编写与总结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849515" y="4944544"/>
            <a:ext cx="3420000" cy="12578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编写详细的攻击测试报告，记录攻击过程、发现的漏洞及利用方法。
总结攻击过程中的经验和教训，为后续攻击测试和防守加固提供参考。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攻击方（红队）中级人员职责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>
            <a:off x="4927488" y="-3337448"/>
            <a:ext cx="99060" cy="863323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高级人员职责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/>
                <a:ea typeface="OPPOSans R"/>
                <a:cs typeface="OPPOSans R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B7B2"/>
      </a:accent1>
      <a:accent2>
        <a:srgbClr val="1350FD"/>
      </a:accent2>
      <a:accent3>
        <a:srgbClr val="0000AF"/>
      </a:accent3>
      <a:accent4>
        <a:srgbClr val="12101B"/>
      </a:accent4>
      <a:accent5>
        <a:srgbClr val="58B32F"/>
      </a:accent5>
      <a:accent6>
        <a:srgbClr val="C55A11"/>
      </a:accent6>
      <a:hlink>
        <a:srgbClr val="0026E5"/>
      </a:hlink>
      <a:folHlink>
        <a:srgbClr val="7E1FA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500</Words>
  <Application>Microsoft Office PowerPoint</Application>
  <PresentationFormat>宽屏</PresentationFormat>
  <Paragraphs>97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OPPOSans L</vt:lpstr>
      <vt:lpstr>Source Han Sans</vt:lpstr>
      <vt:lpstr>Source Han Sans CN Bold</vt:lpstr>
      <vt:lpstr>OPPOSans B</vt:lpstr>
      <vt:lpstr>OPPOSans R</vt:lpstr>
      <vt:lpstr>OPPOSans H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金洲 杜</cp:lastModifiedBy>
  <cp:revision>1</cp:revision>
  <dcterms:modified xsi:type="dcterms:W3CDTF">2025-03-10T09:34:04Z</dcterms:modified>
</cp:coreProperties>
</file>